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72" r:id="rId6"/>
    <p:sldId id="290" r:id="rId7"/>
    <p:sldId id="291" r:id="rId8"/>
    <p:sldId id="275" r:id="rId9"/>
    <p:sldId id="278" r:id="rId10"/>
    <p:sldId id="292" r:id="rId11"/>
    <p:sldId id="284" r:id="rId12"/>
    <p:sldId id="297" r:id="rId13"/>
    <p:sldId id="295" r:id="rId14"/>
    <p:sldId id="296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052736"/>
            <a:ext cx="7272808" cy="3233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ВСОКО – анализ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существующих методов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 оценки качества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дошкольного образования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5000636"/>
            <a:ext cx="4786346" cy="12858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Шамина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Татьяна Сергеевна,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заведующего по ВОР МАДОУ детский сад № 6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7224" y="500042"/>
            <a:ext cx="7643866" cy="57150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+mn-lt"/>
              </a:rPr>
              <a:t/>
            </a:r>
            <a:br>
              <a:rPr lang="ru-RU" sz="3600" b="1" i="1" dirty="0" smtClean="0">
                <a:latin typeface="+mn-lt"/>
              </a:rPr>
            </a:br>
            <a:r>
              <a:rPr lang="ru-RU" sz="3600" b="1" i="1" dirty="0" smtClean="0">
                <a:latin typeface="+mn-lt"/>
              </a:rPr>
              <a:t/>
            </a:r>
            <a:br>
              <a:rPr lang="ru-RU" sz="3600" b="1" i="1" dirty="0" smtClean="0">
                <a:latin typeface="+mn-lt"/>
              </a:rPr>
            </a:br>
            <a:r>
              <a:rPr lang="ru-RU" sz="2700" b="1" dirty="0" smtClean="0">
                <a:solidFill>
                  <a:srgbClr val="002060"/>
                </a:solidFill>
                <a:latin typeface="+mn-lt"/>
              </a:rPr>
              <a:t>Комплексный метод оценки качества образования </a:t>
            </a:r>
            <a:r>
              <a:rPr lang="ru-RU" sz="2000" b="1" i="1" dirty="0" smtClean="0">
                <a:solidFill>
                  <a:srgbClr val="002060"/>
                </a:solidFill>
              </a:rPr>
              <a:t/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1538" y="1071546"/>
            <a:ext cx="7858180" cy="16430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принцип поддержки каждого ребёнка, </a:t>
            </a:r>
            <a:r>
              <a:rPr lang="ru-RU" sz="2200" i="1" dirty="0" smtClean="0">
                <a:solidFill>
                  <a:schemeClr val="tx1"/>
                </a:solidFill>
              </a:rPr>
              <a:t>«его опыта, возможностей, личностных достижений и трудностей, интересов и потребностей, создание возможности для самореализации в разных видах совместной деятельности с детьми»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42976" y="3000372"/>
            <a:ext cx="7786742" cy="36433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i="1" dirty="0" smtClean="0">
                <a:solidFill>
                  <a:schemeClr val="tx1"/>
                </a:solidFill>
              </a:rPr>
              <a:t>- Группировка ОО дошкольного образования требует дополнительных опций по их виду. </a:t>
            </a:r>
            <a:endParaRPr lang="ru-RU" sz="2200" dirty="0" smtClean="0">
              <a:solidFill>
                <a:schemeClr val="tx1"/>
              </a:solidFill>
            </a:endParaRPr>
          </a:p>
          <a:p>
            <a:r>
              <a:rPr lang="ru-RU" sz="2200" i="1" dirty="0" smtClean="0">
                <a:solidFill>
                  <a:schemeClr val="tx1"/>
                </a:solidFill>
              </a:rPr>
              <a:t>- Цели функционирования различных ДОО могут быть связаны с наличием определенного контингента детей. </a:t>
            </a:r>
            <a:endParaRPr lang="ru-RU" sz="2200" dirty="0" smtClean="0">
              <a:solidFill>
                <a:schemeClr val="tx1"/>
              </a:solidFill>
            </a:endParaRPr>
          </a:p>
          <a:p>
            <a:r>
              <a:rPr lang="ru-RU" sz="2200" i="1" dirty="0" smtClean="0">
                <a:solidFill>
                  <a:schemeClr val="tx1"/>
                </a:solidFill>
              </a:rPr>
              <a:t>- Апробация метода показала недостатки </a:t>
            </a:r>
            <a:r>
              <a:rPr lang="ru-RU" sz="2200" i="1" dirty="0" err="1" smtClean="0">
                <a:solidFill>
                  <a:schemeClr val="tx1"/>
                </a:solidFill>
              </a:rPr>
              <a:t>рейтингования</a:t>
            </a:r>
            <a:r>
              <a:rPr lang="ru-RU" sz="2200" i="1" dirty="0" smtClean="0">
                <a:solidFill>
                  <a:schemeClr val="tx1"/>
                </a:solidFill>
              </a:rPr>
              <a:t> ДОО на две группы, например, ДОО с нормой здоровья и развития и ДОО с контингентом детей с ОВЗ. </a:t>
            </a:r>
            <a:endParaRPr lang="ru-RU" sz="2200" dirty="0" smtClean="0">
              <a:solidFill>
                <a:schemeClr val="tx1"/>
              </a:solidFill>
            </a:endParaRPr>
          </a:p>
          <a:p>
            <a:r>
              <a:rPr lang="ru-RU" sz="2200" i="1" dirty="0" smtClean="0">
                <a:solidFill>
                  <a:schemeClr val="tx1"/>
                </a:solidFill>
              </a:rPr>
              <a:t>- Необходимо дополнительно дифференцировать. Появилась новая опция - ДОО со смешанным контингентом детей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1357298"/>
            <a:ext cx="642942" cy="9286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+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3857628"/>
            <a:ext cx="714380" cy="11430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002060"/>
                </a:solidFill>
              </a:rPr>
              <a:t>-</a:t>
            </a:r>
            <a:endParaRPr lang="ru-RU" sz="9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Проектный метод оценки качества образования 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85861"/>
            <a:ext cx="3686172" cy="3643337"/>
          </a:xfrm>
        </p:spPr>
        <p:txBody>
          <a:bodyPr>
            <a:normAutofit/>
          </a:bodyPr>
          <a:lstStyle/>
          <a:p>
            <a:pPr lvl="0" algn="ctr" fontAlgn="base">
              <a:buNone/>
            </a:pPr>
            <a:r>
              <a:rPr lang="ru-RU" sz="2200" b="1" i="1" dirty="0" smtClean="0">
                <a:solidFill>
                  <a:srgbClr val="7030A0"/>
                </a:solidFill>
              </a:rPr>
              <a:t>Основывается </a:t>
            </a:r>
          </a:p>
          <a:p>
            <a:pPr lvl="0" algn="ctr" fontAlgn="base">
              <a:buNone/>
            </a:pPr>
            <a:r>
              <a:rPr lang="ru-RU" sz="2200" b="1" i="1" dirty="0" smtClean="0">
                <a:solidFill>
                  <a:srgbClr val="7030A0"/>
                </a:solidFill>
              </a:rPr>
              <a:t>на технологии:</a:t>
            </a:r>
          </a:p>
          <a:p>
            <a:pPr lvl="0" algn="ctr" fontAlgn="base">
              <a:buNone/>
            </a:pPr>
            <a:endParaRPr lang="ru-RU" sz="2200" b="1" dirty="0" smtClean="0"/>
          </a:p>
          <a:p>
            <a:pPr lvl="0" fontAlgn="base"/>
            <a:r>
              <a:rPr lang="en-US" sz="2200" dirty="0" err="1" smtClean="0"/>
              <a:t>проблемно</a:t>
            </a:r>
            <a:r>
              <a:rPr lang="en-US" sz="2200" dirty="0" smtClean="0"/>
              <a:t>- и </a:t>
            </a:r>
            <a:r>
              <a:rPr lang="en-US" sz="2200" dirty="0" err="1" smtClean="0"/>
              <a:t>рефлексивно-игровы</a:t>
            </a:r>
            <a:r>
              <a:rPr lang="ru-RU" sz="2200" dirty="0" smtClean="0"/>
              <a:t>е</a:t>
            </a:r>
            <a:r>
              <a:rPr lang="en-US" sz="2200" dirty="0" smtClean="0"/>
              <a:t>,</a:t>
            </a:r>
            <a:endParaRPr lang="ru-RU" sz="2200" dirty="0" smtClean="0"/>
          </a:p>
          <a:p>
            <a:pPr lvl="0" fontAlgn="base"/>
            <a:r>
              <a:rPr lang="en-US" sz="2200" dirty="0" err="1" smtClean="0"/>
              <a:t>здоровьесберегающи</a:t>
            </a:r>
            <a:r>
              <a:rPr lang="ru-RU" sz="2200" dirty="0" smtClean="0"/>
              <a:t>е</a:t>
            </a:r>
            <a:r>
              <a:rPr lang="en-US" sz="2200" dirty="0" smtClean="0"/>
              <a:t>, </a:t>
            </a:r>
            <a:endParaRPr lang="ru-RU" sz="2200" dirty="0" smtClean="0"/>
          </a:p>
          <a:p>
            <a:r>
              <a:rPr lang="en-US" sz="2200" dirty="0" err="1" smtClean="0"/>
              <a:t>по</a:t>
            </a:r>
            <a:r>
              <a:rPr lang="en-US" sz="2200" dirty="0" smtClean="0"/>
              <a:t> </a:t>
            </a:r>
            <a:r>
              <a:rPr lang="en-US" sz="2200" dirty="0" err="1" smtClean="0"/>
              <a:t>организации</a:t>
            </a:r>
            <a:r>
              <a:rPr lang="en-US" sz="2200" dirty="0" smtClean="0"/>
              <a:t> </a:t>
            </a:r>
            <a:r>
              <a:rPr lang="en-US" sz="2200" dirty="0" err="1" smtClean="0"/>
              <a:t>культурных</a:t>
            </a:r>
            <a:r>
              <a:rPr lang="en-US" sz="2200" dirty="0" smtClean="0"/>
              <a:t> </a:t>
            </a:r>
            <a:r>
              <a:rPr lang="en-US" sz="2200" dirty="0" err="1" smtClean="0"/>
              <a:t>практик</a:t>
            </a:r>
            <a:endParaRPr lang="ru-RU" sz="2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1142984"/>
            <a:ext cx="4686304" cy="5214974"/>
          </a:xfrm>
        </p:spPr>
        <p:txBody>
          <a:bodyPr>
            <a:noAutofit/>
          </a:bodyPr>
          <a:lstStyle/>
          <a:p>
            <a:pPr lvl="0" algn="ctr" fontAlgn="base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7030A0"/>
                </a:solidFill>
              </a:rPr>
              <a:t>    </a:t>
            </a:r>
            <a:r>
              <a:rPr lang="ru-RU" sz="2200" b="1" i="1" dirty="0" smtClean="0">
                <a:solidFill>
                  <a:srgbClr val="7030A0"/>
                </a:solidFill>
              </a:rPr>
              <a:t>Заданы </a:t>
            </a:r>
          </a:p>
          <a:p>
            <a:pPr lvl="0" algn="ctr" fontAlgn="base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7030A0"/>
                </a:solidFill>
              </a:rPr>
              <a:t>следующие показатели</a:t>
            </a:r>
            <a:r>
              <a:rPr lang="ru-RU" sz="2200" dirty="0" smtClean="0">
                <a:solidFill>
                  <a:srgbClr val="7030A0"/>
                </a:solidFill>
              </a:rPr>
              <a:t>:</a:t>
            </a:r>
          </a:p>
          <a:p>
            <a:pPr lvl="0" algn="ctr" fontAlgn="base">
              <a:spcBef>
                <a:spcPts val="0"/>
              </a:spcBef>
              <a:buNone/>
            </a:pPr>
            <a:endParaRPr lang="ru-RU" sz="2200" dirty="0" smtClean="0">
              <a:solidFill>
                <a:srgbClr val="002060"/>
              </a:solidFill>
            </a:endParaRPr>
          </a:p>
          <a:p>
            <a:pPr lvl="0" fontAlgn="base">
              <a:spcBef>
                <a:spcPts val="0"/>
              </a:spcBef>
            </a:pPr>
            <a:r>
              <a:rPr lang="ru-RU" sz="2000" dirty="0" smtClean="0"/>
              <a:t>финансовое согласование обоснования программ развития, выработка механизмов финансирования развития ДОУ в условиях системных обновлений; </a:t>
            </a:r>
          </a:p>
          <a:p>
            <a:pPr lvl="0" fontAlgn="base">
              <a:spcBef>
                <a:spcPts val="0"/>
              </a:spcBef>
            </a:pPr>
            <a:r>
              <a:rPr lang="ru-RU" sz="2000" dirty="0" smtClean="0"/>
              <a:t>проведение специальных мероприятий на уровне муниципалитета, обеспечивающих поэтапное пополнение материально-технического ресурса в соответствии с требованиями ФГОС ДО и </a:t>
            </a:r>
            <a:r>
              <a:rPr lang="ru-RU" sz="2000" dirty="0" err="1" smtClean="0"/>
              <a:t>СанПиНами</a:t>
            </a:r>
            <a:r>
              <a:rPr lang="ru-RU" sz="2000" dirty="0" smtClean="0"/>
              <a:t> с определением сроков и ресурсных затрат». </a:t>
            </a:r>
          </a:p>
          <a:p>
            <a:endParaRPr lang="ru-RU" sz="2200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latin typeface="+mn-lt"/>
              </a:rPr>
              <a:t/>
            </a:r>
            <a:br>
              <a:rPr lang="ru-RU" sz="3100" b="1" dirty="0" smtClean="0">
                <a:latin typeface="+mn-lt"/>
              </a:rPr>
            </a:br>
            <a:r>
              <a:rPr lang="ru-RU" sz="3100" b="1" dirty="0" smtClean="0">
                <a:latin typeface="+mn-lt"/>
              </a:rPr>
              <a:t/>
            </a:r>
            <a:br>
              <a:rPr lang="ru-RU" sz="3100" b="1" dirty="0" smtClean="0">
                <a:latin typeface="+mn-lt"/>
              </a:rPr>
            </a:br>
            <a:r>
              <a:rPr lang="ru-RU" sz="3100" b="1" dirty="0" smtClean="0">
                <a:solidFill>
                  <a:srgbClr val="002060"/>
                </a:solidFill>
                <a:latin typeface="+mn-lt"/>
              </a:rPr>
              <a:t>Метод оценки качества </a:t>
            </a:r>
            <a:br>
              <a:rPr lang="ru-RU" sz="31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3100" b="1" dirty="0" smtClean="0">
                <a:solidFill>
                  <a:srgbClr val="002060"/>
                </a:solidFill>
                <a:latin typeface="+mn-lt"/>
              </a:rPr>
              <a:t>в соответствии с требованиями ФГОС ДО 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 lvl="0" fontAlgn="base"/>
            <a:r>
              <a:rPr lang="ru-RU" sz="2800" dirty="0" err="1" smtClean="0"/>
              <a:t>К</a:t>
            </a:r>
            <a:r>
              <a:rPr lang="en-US" sz="2800" dirty="0" err="1" smtClean="0"/>
              <a:t>арт</a:t>
            </a:r>
            <a:r>
              <a:rPr lang="ru-RU" sz="2800" dirty="0" err="1" smtClean="0"/>
              <a:t>ы</a:t>
            </a:r>
            <a:r>
              <a:rPr lang="en-US" sz="2800" dirty="0" smtClean="0"/>
              <a:t> </a:t>
            </a:r>
            <a:r>
              <a:rPr lang="en-US" sz="2800" dirty="0" err="1" smtClean="0"/>
              <a:t>развития</a:t>
            </a:r>
            <a:r>
              <a:rPr lang="en-US" sz="2800" dirty="0" smtClean="0"/>
              <a:t>; </a:t>
            </a:r>
            <a:endParaRPr lang="ru-RU" sz="2800" dirty="0" smtClean="0"/>
          </a:p>
          <a:p>
            <a:pPr lvl="0" fontAlgn="base"/>
            <a:r>
              <a:rPr lang="ru-RU" sz="2800" dirty="0" smtClean="0"/>
              <a:t>Карты и таблицы </a:t>
            </a:r>
            <a:r>
              <a:rPr lang="en-US" sz="2800" dirty="0" err="1" smtClean="0"/>
              <a:t>психологическ</a:t>
            </a:r>
            <a:r>
              <a:rPr lang="ru-RU" sz="2800" dirty="0" smtClean="0"/>
              <a:t>ой</a:t>
            </a:r>
            <a:r>
              <a:rPr lang="en-US" sz="2800" dirty="0" smtClean="0"/>
              <a:t> </a:t>
            </a:r>
            <a:r>
              <a:rPr lang="en-US" sz="2800" dirty="0" err="1" smtClean="0"/>
              <a:t>диагностик</a:t>
            </a:r>
            <a:r>
              <a:rPr lang="ru-RU" sz="2800" dirty="0" smtClean="0"/>
              <a:t>и</a:t>
            </a:r>
            <a:r>
              <a:rPr lang="en-US" sz="2800" dirty="0" smtClean="0"/>
              <a:t>; </a:t>
            </a:r>
            <a:endParaRPr lang="ru-RU" sz="2800" dirty="0" smtClean="0"/>
          </a:p>
          <a:p>
            <a:pPr lvl="0" fontAlgn="base"/>
            <a:r>
              <a:rPr lang="ru-RU" sz="2800" dirty="0" smtClean="0"/>
              <a:t>С</a:t>
            </a:r>
            <a:r>
              <a:rPr lang="en-US" sz="2800" dirty="0" err="1" smtClean="0"/>
              <a:t>пис</a:t>
            </a:r>
            <a:r>
              <a:rPr lang="ru-RU" sz="2800" dirty="0" err="1" smtClean="0"/>
              <a:t>ок</a:t>
            </a:r>
            <a:r>
              <a:rPr lang="en-US" sz="2800" dirty="0" smtClean="0"/>
              <a:t> </a:t>
            </a:r>
            <a:r>
              <a:rPr lang="en-US" sz="2800" dirty="0" err="1" smtClean="0"/>
              <a:t>рекомендованных</a:t>
            </a:r>
            <a:r>
              <a:rPr lang="en-US" sz="2800" dirty="0" smtClean="0"/>
              <a:t> </a:t>
            </a:r>
            <a:r>
              <a:rPr lang="en-US" sz="2800" dirty="0" err="1" smtClean="0"/>
              <a:t>психологических</a:t>
            </a:r>
            <a:r>
              <a:rPr lang="en-US" sz="2800" dirty="0" smtClean="0"/>
              <a:t> </a:t>
            </a:r>
            <a:r>
              <a:rPr lang="en-US" sz="2800" dirty="0" err="1" smtClean="0"/>
              <a:t>методик</a:t>
            </a:r>
            <a:r>
              <a:rPr lang="en-US" sz="2800" dirty="0" smtClean="0"/>
              <a:t>; </a:t>
            </a:r>
            <a:endParaRPr lang="ru-RU" sz="2800" dirty="0" smtClean="0"/>
          </a:p>
          <a:p>
            <a:pPr lvl="0" fontAlgn="base"/>
            <a:r>
              <a:rPr lang="ru-RU" sz="2800" dirty="0" smtClean="0"/>
              <a:t>Специальная программа повышения качества образования «Семь шагов». 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i="1" dirty="0" smtClean="0">
                <a:latin typeface="+mn-lt"/>
              </a:rPr>
              <a:t/>
            </a:r>
            <a:br>
              <a:rPr lang="ru-RU" sz="3100" b="1" i="1" dirty="0" smtClean="0">
                <a:latin typeface="+mn-lt"/>
              </a:rPr>
            </a:br>
            <a:r>
              <a:rPr lang="ru-RU" sz="2700" b="1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Методы модульной оценки </a:t>
            </a:r>
            <a:br>
              <a:rPr lang="ru-RU" sz="2700" b="1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</a:br>
            <a:r>
              <a:rPr lang="ru-RU" sz="2700" b="1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качества образования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328537" cy="78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9006" tIns="45720" rIns="26979" bIns="15552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2786050" y="1571612"/>
            <a:ext cx="4000528" cy="5286388"/>
          </a:xfrm>
          <a:prstGeom prst="fram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1785926"/>
            <a:ext cx="3429024" cy="47149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928926" y="1714488"/>
            <a:ext cx="3643338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lang="ru-RU" sz="1600" b="1" dirty="0" smtClean="0">
                <a:ea typeface="Times New Roman" pitchFamily="18" charset="0"/>
                <a:cs typeface="Arial" pitchFamily="34" charset="0"/>
              </a:rPr>
              <a:t>АДРЕСОВАННОСТЬ </a:t>
            </a:r>
          </a:p>
          <a:p>
            <a:pPr marL="3600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lang="ru-RU" sz="1600" b="1" dirty="0" smtClean="0">
                <a:ea typeface="Times New Roman" pitchFamily="18" charset="0"/>
                <a:cs typeface="Arial" pitchFamily="34" charset="0"/>
              </a:rPr>
              <a:t>К  ПОКАЗАТЕЛЯМ</a:t>
            </a:r>
          </a:p>
          <a:p>
            <a:pPr marL="360000" marR="0" lvl="1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</a:pPr>
            <a:r>
              <a:rPr lang="ru-RU" sz="20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Знания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умения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навыки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0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</a:pPr>
            <a:r>
              <a:rPr lang="ru-RU" sz="20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Критерии для определения личностного роста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0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</a:pPr>
            <a:r>
              <a:rPr lang="ru-RU" sz="20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Отрицательные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эффекты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последствия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образования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0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</a:pPr>
            <a:r>
              <a:rPr lang="ru-RU" sz="20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Изменения профессиональной компетентности педагога, его отношения к образовательному процессу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0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</a:pPr>
            <a:r>
              <a:rPr lang="ru-RU" sz="20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Рост (или падение) престижа образовательной организации в социуме.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6786578" y="0"/>
            <a:ext cx="2357422" cy="6858000"/>
          </a:xfrm>
          <a:prstGeom prst="fram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>
            <a:off x="0" y="0"/>
            <a:ext cx="2786050" cy="6858000"/>
          </a:xfrm>
          <a:prstGeom prst="fram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5720" y="285728"/>
            <a:ext cx="2143140" cy="62865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072330" y="285728"/>
            <a:ext cx="1785950" cy="62865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14282" y="0"/>
            <a:ext cx="2071702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ПОКАЗАТЕЛИ ВАЛИДНОСТИ  И ДОСТОВЕРНОСТИ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Постановка дидактической цели в виде входного контроля;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азработка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содержания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занятий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Трансляция предварительных выводов по проблеме;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Подготовка перечня официальных документов и библиографического списка по проблеме исследования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7072330" y="285728"/>
            <a:ext cx="1785918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ea typeface="Times New Roman" pitchFamily="18" charset="0"/>
                <a:cs typeface="Arial" pitchFamily="34" charset="0"/>
              </a:rPr>
              <a:t>ИНСТРУМЕНТЫ УПРАВЛЕНИЯ КАЧЕСТВОМ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1400" dirty="0" smtClean="0"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Контрольный листок (карта статистического управления процессом)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асслоение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стратификация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группировка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данных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 М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атричная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диаграмма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стрелочная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диаграмма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 Д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иаграмма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процесса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осуществления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программы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35729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FF0000"/>
                </a:solidFill>
              </a:rPr>
              <a:t>ОСНОВНЫЕ МЕТОДЫ ОЦЕНКИ НА УРОВНЕ ДОУ</a:t>
            </a:r>
            <a:endParaRPr lang="ru-RU" sz="1600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571604" y="785794"/>
            <a:ext cx="1000132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500166" y="2071678"/>
            <a:ext cx="107157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500166" y="3214686"/>
            <a:ext cx="107157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571604" y="4071942"/>
            <a:ext cx="107157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500166" y="5500702"/>
            <a:ext cx="107157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714612" y="428604"/>
            <a:ext cx="55721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изучение представленных материалов самоанализа, нормативной правовой документации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714612" y="1571612"/>
            <a:ext cx="55721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анализ программного, учебно-методического и кадрового обеспечения заявленной направленности образовательной программы  </a:t>
            </a:r>
            <a:endParaRPr kumimoji="0" lang="ru-RU" sz="2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786050" y="2928934"/>
            <a:ext cx="48577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наблюдение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786050" y="3571876"/>
            <a:ext cx="52149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исследование предметно-развивающей среды, а также условий, обеспечивающих максимальное удовлетворение запросов родителей воспитанников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86050" y="5143512"/>
            <a:ext cx="47148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002060"/>
                </a:solidFill>
              </a:rPr>
              <a:t>анализ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планирования</a:t>
            </a:r>
            <a:r>
              <a:rPr lang="en-US" sz="2200" b="1" dirty="0" smtClean="0">
                <a:solidFill>
                  <a:srgbClr val="002060"/>
                </a:solidFill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</a:rPr>
              <a:t>результат</a:t>
            </a:r>
            <a:r>
              <a:rPr lang="ru-RU" sz="2200" b="1" dirty="0" err="1" smtClean="0">
                <a:solidFill>
                  <a:srgbClr val="002060"/>
                </a:solidFill>
              </a:rPr>
              <a:t>ы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диагностики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pPr algn="l" fontAlgn="base"/>
            <a:r>
              <a:rPr lang="ru-RU" sz="3600" dirty="0" smtClean="0">
                <a:solidFill>
                  <a:srgbClr val="C00000"/>
                </a:solidFill>
                <a:latin typeface="+mn-lt"/>
              </a:rPr>
              <a:t>               </a:t>
            </a:r>
            <a:r>
              <a:rPr lang="ru-RU" sz="3600" b="1" dirty="0" smtClean="0">
                <a:solidFill>
                  <a:srgbClr val="00B050"/>
                </a:solidFill>
                <a:latin typeface="+mn-lt"/>
              </a:rPr>
              <a:t>Спасибо за внимание</a:t>
            </a:r>
            <a:r>
              <a:rPr lang="ru-RU" sz="3600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latin typeface="+mn-lt"/>
              </a:rPr>
              <a:t>         </a:t>
            </a:r>
            <a:r>
              <a:rPr lang="ru-RU" sz="3600" b="1" dirty="0" smtClean="0">
                <a:solidFill>
                  <a:srgbClr val="FFC000"/>
                </a:solidFill>
                <a:latin typeface="+mn-lt"/>
              </a:rPr>
              <a:t>Творчества</a:t>
            </a:r>
            <a:r>
              <a:rPr lang="ru-RU" sz="3600" dirty="0" smtClean="0">
                <a:latin typeface="+mn-lt"/>
              </a:rPr>
              <a:t> 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                       </a:t>
            </a:r>
            <a:r>
              <a:rPr lang="ru-RU" sz="3600" b="1" dirty="0" smtClean="0">
                <a:solidFill>
                  <a:srgbClr val="0070C0"/>
                </a:solidFill>
                <a:latin typeface="+mn-lt"/>
              </a:rPr>
              <a:t>в новом</a:t>
            </a:r>
            <a:br>
              <a:rPr lang="ru-RU" sz="36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600" b="1" dirty="0" smtClean="0">
                <a:solidFill>
                  <a:srgbClr val="0070C0"/>
                </a:solidFill>
                <a:latin typeface="+mn-lt"/>
              </a:rPr>
              <a:t>                                      </a:t>
            </a:r>
            <a:r>
              <a:rPr lang="ru-RU" sz="3600" b="1" dirty="0" smtClean="0">
                <a:solidFill>
                  <a:schemeClr val="accent4"/>
                </a:solidFill>
                <a:latin typeface="+mn-lt"/>
              </a:rPr>
              <a:t>учебном</a:t>
            </a: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                                                    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году!!!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+mn-lt"/>
              </a:rPr>
              <a:t/>
            </a:r>
            <a:br>
              <a:rPr lang="ru-RU" sz="4000" b="1" dirty="0" smtClean="0">
                <a:latin typeface="+mn-lt"/>
              </a:rPr>
            </a:br>
            <a:r>
              <a:rPr lang="ru-RU" sz="4000" b="1" dirty="0" smtClean="0">
                <a:solidFill>
                  <a:srgbClr val="002060"/>
                </a:solidFill>
                <a:latin typeface="+mn-lt"/>
              </a:rPr>
              <a:t>Цель анализа 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Исследование и оценка соответствия существующего нормативно методического обеспечения процесса функционирования и развития системы дошкольного образования, региональных программ развития образования в части дошкольного образования требованиям ФГОС ДО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Качество образования</a:t>
            </a:r>
            <a:endParaRPr lang="ru-RU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357299"/>
            <a:ext cx="7758138" cy="450059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300" dirty="0" smtClean="0"/>
              <a:t>Комплексная характеристика образовательной деятельности и подготовки обучающегося, выражающая степень их соответствия федеральным государственным образовательным стандартам, образовательным стандартам, федеральным государственным требованиям и (или) потребностям физического или юридического лица, в интересах которого осуществляется образовательная деятельность, в том числе степень достижения планируемых результатов образовательной программы</a:t>
            </a:r>
            <a:endParaRPr lang="ru-RU" sz="33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>Качество образования</a:t>
            </a:r>
            <a:br>
              <a:rPr lang="ru-RU" sz="32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> на региональном уровне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300" dirty="0" smtClean="0"/>
              <a:t>Комплексная характеристика региональной образовательной системы, выражающаяся в ее способности удовлетворять установленные и прогнозируемые потребности государства и общества в достижении результатов освоения образовательных программ общего (включая дошкольное), дополнительного и среднего профессионального образования, и являющаяся следствием отражения экономических, общественно-политических и </a:t>
            </a:r>
            <a:r>
              <a:rPr lang="ru-RU" sz="3300" dirty="0" err="1" smtClean="0"/>
              <a:t>социокультурных</a:t>
            </a:r>
            <a:r>
              <a:rPr lang="ru-RU" sz="3300" dirty="0" smtClean="0"/>
              <a:t> особенностей региона</a:t>
            </a:r>
            <a:endParaRPr lang="ru-RU" sz="33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857232"/>
            <a:ext cx="7686700" cy="5286412"/>
          </a:xfrm>
        </p:spPr>
        <p:txBody>
          <a:bodyPr>
            <a:normAutofit fontScale="90000"/>
          </a:bodyPr>
          <a:lstStyle/>
          <a:p>
            <a:pPr lvl="0" fontAlgn="base"/>
            <a:r>
              <a:rPr lang="ru-RU" sz="2800" b="1" i="1" dirty="0" smtClean="0">
                <a:latin typeface="+mn-lt"/>
              </a:rPr>
              <a:t/>
            </a:r>
            <a:br>
              <a:rPr lang="ru-RU" sz="2800" b="1" i="1" dirty="0" smtClean="0">
                <a:latin typeface="+mn-lt"/>
              </a:rPr>
            </a:br>
            <a:r>
              <a:rPr lang="ru-RU" sz="2800" b="1" i="1" dirty="0" smtClean="0">
                <a:latin typeface="+mn-lt"/>
              </a:rPr>
              <a:t/>
            </a:r>
            <a:br>
              <a:rPr lang="ru-RU" sz="2800" b="1" i="1" dirty="0" smtClean="0">
                <a:latin typeface="+mn-lt"/>
              </a:rPr>
            </a:b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Понятие качества образовательного процесса </a:t>
            </a:r>
            <a:br>
              <a:rPr lang="ru-RU" sz="28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с позиции каждого его участника </a:t>
            </a:r>
            <a:br>
              <a:rPr lang="ru-RU" sz="28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b="1" i="1" dirty="0" smtClean="0">
                <a:latin typeface="+mn-lt"/>
              </a:rPr>
              <a:t>для детей </a:t>
            </a:r>
            <a:r>
              <a:rPr lang="ru-RU" sz="2800" i="1" dirty="0" smtClean="0">
                <a:latin typeface="+mn-lt"/>
              </a:rPr>
              <a:t/>
            </a:r>
            <a:br>
              <a:rPr lang="ru-RU" sz="2800" i="1" dirty="0" smtClean="0">
                <a:latin typeface="+mn-lt"/>
              </a:rPr>
            </a:br>
            <a:r>
              <a:rPr lang="ru-RU" sz="2800" i="1" dirty="0" smtClean="0">
                <a:latin typeface="+mn-lt"/>
              </a:rPr>
              <a:t>        </a:t>
            </a:r>
            <a:r>
              <a:rPr lang="ru-RU" sz="2800" dirty="0" smtClean="0">
                <a:latin typeface="+mn-lt"/>
              </a:rPr>
              <a:t> </a:t>
            </a:r>
            <a:r>
              <a:rPr lang="ru-RU" sz="2700" dirty="0" smtClean="0">
                <a:latin typeface="+mn-lt"/>
              </a:rPr>
              <a:t>это обучение в интересной для них игровой  </a:t>
            </a:r>
            <a:br>
              <a:rPr lang="ru-RU" sz="2700" dirty="0" smtClean="0">
                <a:latin typeface="+mn-lt"/>
              </a:rPr>
            </a:br>
            <a:r>
              <a:rPr lang="ru-RU" sz="2700" dirty="0" smtClean="0">
                <a:latin typeface="+mn-lt"/>
              </a:rPr>
              <a:t>        форме;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b="1" i="1" dirty="0" smtClean="0">
                <a:latin typeface="+mn-lt"/>
              </a:rPr>
              <a:t>для родителей </a:t>
            </a:r>
            <a:r>
              <a:rPr lang="ru-RU" sz="2800" i="1" dirty="0" smtClean="0">
                <a:latin typeface="+mn-lt"/>
              </a:rPr>
              <a:t/>
            </a:r>
            <a:br>
              <a:rPr lang="ru-RU" sz="2800" i="1" dirty="0" smtClean="0">
                <a:latin typeface="+mn-lt"/>
              </a:rPr>
            </a:br>
            <a:r>
              <a:rPr lang="ru-RU" sz="2800" i="1" dirty="0" smtClean="0">
                <a:latin typeface="+mn-lt"/>
              </a:rPr>
              <a:t>         </a:t>
            </a:r>
            <a:r>
              <a:rPr lang="ru-RU" sz="2800" dirty="0" smtClean="0">
                <a:latin typeface="+mn-lt"/>
              </a:rPr>
              <a:t>это эффективное обучение детей; </a:t>
            </a:r>
            <a:br>
              <a:rPr lang="ru-RU" sz="2800" dirty="0" smtClean="0">
                <a:latin typeface="+mn-lt"/>
              </a:rPr>
            </a:br>
            <a:r>
              <a:rPr lang="ru-RU" sz="2800" b="1" i="1" dirty="0" smtClean="0">
                <a:latin typeface="+mn-lt"/>
              </a:rPr>
              <a:t>для воспитателей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          это положительная оценка их деятельности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         руководителями ДОУ, родителями; </a:t>
            </a:r>
            <a:br>
              <a:rPr lang="ru-RU" sz="2800" dirty="0" smtClean="0">
                <a:latin typeface="+mn-lt"/>
              </a:rPr>
            </a:br>
            <a:r>
              <a:rPr lang="ru-RU" sz="2800" b="1" i="1" dirty="0" smtClean="0">
                <a:latin typeface="+mn-lt"/>
              </a:rPr>
              <a:t>для руководителя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         это высокая оценка деятельности воспитателей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         родителями и детьми.</a:t>
            </a:r>
            <a:r>
              <a:rPr lang="ru-RU" sz="2200" dirty="0" smtClean="0">
                <a:latin typeface="+mn-lt"/>
              </a:rPr>
              <a:t/>
            </a:r>
            <a:br>
              <a:rPr lang="ru-RU" sz="2200" dirty="0" smtClean="0">
                <a:latin typeface="+mn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Параметры оценки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643050"/>
            <a:ext cx="3357586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Образовательная деятельность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214686"/>
            <a:ext cx="4000528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Психологический комфорт ребенка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3214686"/>
            <a:ext cx="385765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FFFF00"/>
                </a:solidFill>
              </a:rPr>
              <a:t>Здоровьесберегающая</a:t>
            </a:r>
            <a:r>
              <a:rPr lang="ru-RU" sz="2800" b="1" dirty="0" smtClean="0">
                <a:solidFill>
                  <a:srgbClr val="FFFF00"/>
                </a:solidFill>
              </a:rPr>
              <a:t> деятельность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3504" y="1643050"/>
            <a:ext cx="31432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Развивающая среда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71604" y="4857760"/>
            <a:ext cx="692948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Удовлетворение потребности семьи и ребенка в услугах дошкольного образовательного учреждения 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+mn-lt"/>
              </a:rPr>
              <a:t>Интегральные критерии оценки ДОУ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857224" y="1214422"/>
            <a:ext cx="7643866" cy="1000132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857224" y="5214950"/>
            <a:ext cx="7643866" cy="1000132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857224" y="3857628"/>
            <a:ext cx="7643866" cy="1000132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000100" y="1285861"/>
            <a:ext cx="70009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обеспечение благополучия ребенка, его комфортного пребывания в детском саду  </a:t>
            </a:r>
            <a:endParaRPr kumimoji="0" lang="ru-RU" sz="2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857224" y="2500306"/>
            <a:ext cx="7643866" cy="114300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071538" y="2428868"/>
            <a:ext cx="700092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/>
            <a:r>
              <a:rPr lang="ru-RU" sz="2200" dirty="0" smtClean="0"/>
              <a:t>готовность детского сада к сохранению здоровья ребенка, обеспечению необходимой коррекции недостатков развития  </a:t>
            </a:r>
            <a:endParaRPr lang="ru-RU" sz="220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071538" y="3643314"/>
            <a:ext cx="700092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/>
              <a:t>ориентированность дошкольного образования на успешность ребенка на следующей ступени образования</a:t>
            </a:r>
            <a:endParaRPr kumimoji="0" lang="ru-RU" sz="2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 rot="10800000" flipV="1">
            <a:off x="1071538" y="5177679"/>
            <a:ext cx="70009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/>
              <a:t>удовлетворение потребностей семьи и ребенка в услугах дошкольных образовательных учреждений</a:t>
            </a:r>
            <a:endParaRPr kumimoji="0" lang="ru-RU" sz="2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043890" cy="57150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i="1" dirty="0" smtClean="0">
                <a:latin typeface="+mn-lt"/>
              </a:rPr>
              <a:t/>
            </a:r>
            <a:br>
              <a:rPr lang="ru-RU" sz="3600" b="1" i="1" dirty="0" smtClean="0">
                <a:latin typeface="+mn-l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Внутренний мониторинг оценки качества образования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1538" y="1071546"/>
            <a:ext cx="7858180" cy="15716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Служит средством предоставления своевременной, полной и достоверной информации по вопросам управления функционированием и развитием образовательного учреждения, обеспечивает принятие своевременных и обоснованных решений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42976" y="3071810"/>
            <a:ext cx="7786742" cy="35004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- Обеспечение прозрачности деятельности надзорных органов</a:t>
            </a:r>
          </a:p>
          <a:p>
            <a:pPr lvl="0" fontAlgn="base"/>
            <a:r>
              <a:rPr lang="ru-RU" sz="2000" dirty="0" smtClean="0">
                <a:solidFill>
                  <a:schemeClr val="tx1"/>
                </a:solidFill>
              </a:rPr>
              <a:t>- Стимулирование повышения эффективности деятельности конкретной образовательной организации по сравнению с исходными значениями показателей</a:t>
            </a:r>
          </a:p>
          <a:p>
            <a:pPr lvl="0" fontAlgn="base"/>
            <a:r>
              <a:rPr lang="ru-RU" sz="2000" dirty="0" smtClean="0">
                <a:solidFill>
                  <a:schemeClr val="tx1"/>
                </a:solidFill>
              </a:rPr>
              <a:t>- Сравнение фактически достигнутых результатов с запланированными значениями развития сферы дошкольного образования</a:t>
            </a:r>
          </a:p>
          <a:p>
            <a:pPr lvl="0" fontAlgn="base"/>
            <a:r>
              <a:rPr lang="ru-RU" sz="2000" dirty="0" smtClean="0">
                <a:solidFill>
                  <a:schemeClr val="tx1"/>
                </a:solidFill>
              </a:rPr>
              <a:t>- Изменение состава показателей разноплановыми документами</a:t>
            </a:r>
          </a:p>
          <a:p>
            <a:pPr fontAlgn="base"/>
            <a:r>
              <a:rPr lang="ru-RU" sz="2000" dirty="0" smtClean="0">
                <a:solidFill>
                  <a:schemeClr val="tx1"/>
                </a:solidFill>
              </a:rPr>
              <a:t>-Учет действующих федеральных, региональных, муниципальных программ развития данной отрасли системы образования. </a:t>
            </a:r>
          </a:p>
          <a:p>
            <a:pPr lvl="0" fontAlgn="base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1357298"/>
            <a:ext cx="642942" cy="92869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+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3857628"/>
            <a:ext cx="714380" cy="11430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002060"/>
                </a:solidFill>
              </a:rPr>
              <a:t>-</a:t>
            </a:r>
            <a:endParaRPr lang="ru-RU" sz="9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+mn-lt"/>
              </a:rPr>
              <a:t>Самообследование</a:t>
            </a:r>
            <a:endParaRPr lang="ru-RU" sz="28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571604" y="1214422"/>
            <a:ext cx="7429552" cy="1765229"/>
            <a:chOff x="1089988" y="-142877"/>
            <a:chExt cx="7106965" cy="1412183"/>
          </a:xfrm>
        </p:grpSpPr>
        <p:sp>
          <p:nvSpPr>
            <p:cNvPr id="17" name="Прямоугольник с двумя скругленными соседними углами 16"/>
            <p:cNvSpPr/>
            <p:nvPr/>
          </p:nvSpPr>
          <p:spPr>
            <a:xfrm rot="5400000">
              <a:off x="3992464" y="-2935182"/>
              <a:ext cx="1355033" cy="7053944"/>
            </a:xfrm>
            <a:prstGeom prst="round2SameRect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089988" y="-142877"/>
              <a:ext cx="7004536" cy="1371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3970" rIns="13970" bIns="13970" numCol="1" spcCol="1270" anchor="ctr" anchorCtr="0">
              <a:noAutofit/>
            </a:bodyPr>
            <a:lstStyle/>
            <a:p>
              <a:r>
                <a:rPr lang="ru-RU" sz="2000" dirty="0" err="1" smtClean="0"/>
                <a:t>Самообследование</a:t>
              </a:r>
              <a:r>
                <a:rPr lang="ru-RU" sz="2000" dirty="0" smtClean="0"/>
                <a:t> направлено на совершенствование системы управления качеством образования и обеспечения объективной информацией всех участников образовательного процесса и общества в целом о состоянии системы образования на различных уровнях и тенденциях ее развития</a:t>
              </a:r>
              <a:r>
                <a:rPr lang="ru-RU" dirty="0" smtClean="0"/>
                <a:t>. </a:t>
              </a:r>
              <a:endParaRPr lang="ru-RU" dirty="0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1571604" y="3143248"/>
            <a:ext cx="7429552" cy="3500462"/>
            <a:chOff x="1071571" y="782601"/>
            <a:chExt cx="7053944" cy="2004018"/>
          </a:xfrm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rot="5400000">
              <a:off x="3596534" y="-1742362"/>
              <a:ext cx="2004018" cy="7053944"/>
            </a:xfrm>
            <a:prstGeom prst="round2SameRect">
              <a:avLst/>
            </a:prstGeom>
          </p:spPr>
          <p:style>
            <a:lnRef idx="2">
              <a:schemeClr val="accent5">
                <a:hueOff val="-4966938"/>
                <a:satOff val="19906"/>
                <a:lumOff val="4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 13"/>
            <p:cNvSpPr/>
            <p:nvPr/>
          </p:nvSpPr>
          <p:spPr>
            <a:xfrm>
              <a:off x="1089988" y="1101423"/>
              <a:ext cx="7004536" cy="12258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3970" rIns="13970" bIns="13970" numCol="1" spcCol="1270" anchor="ctr" anchorCtr="0">
              <a:noAutofit/>
            </a:bodyPr>
            <a:lstStyle/>
            <a:p>
              <a:pPr lvl="0" fontAlgn="base"/>
              <a:r>
                <a:rPr lang="ru-RU" sz="2000" dirty="0" smtClean="0"/>
                <a:t>Определение целей, сроков, этапов и форм проведения,</a:t>
              </a:r>
            </a:p>
            <a:p>
              <a:pPr lvl="0" fontAlgn="base"/>
              <a:r>
                <a:rPr lang="ru-RU" sz="2000" dirty="0" smtClean="0"/>
                <a:t>с</a:t>
              </a:r>
              <a:r>
                <a:rPr lang="en-US" sz="2000" dirty="0" err="1" smtClean="0"/>
                <a:t>остав</a:t>
              </a:r>
              <a:r>
                <a:rPr lang="ru-RU" sz="2000" dirty="0" smtClean="0"/>
                <a:t>а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участников</a:t>
              </a:r>
              <a:r>
                <a:rPr lang="ru-RU" sz="2000" dirty="0" smtClean="0"/>
                <a:t>;</a:t>
              </a:r>
              <a:r>
                <a:rPr lang="en-US" sz="2000" dirty="0" smtClean="0"/>
                <a:t> </a:t>
              </a:r>
              <a:endParaRPr lang="ru-RU" sz="2000" dirty="0" smtClean="0"/>
            </a:p>
            <a:p>
              <a:r>
                <a:rPr lang="ru-RU" sz="2000" dirty="0" smtClean="0"/>
                <a:t>Установление основных показателей: </a:t>
              </a:r>
            </a:p>
            <a:p>
              <a:r>
                <a:rPr lang="ru-RU" sz="2000" dirty="0" smtClean="0"/>
                <a:t>образовательная деятельность, система управления ДОО, содержание и качество подготовки обучающихся, организация образовательного процесса, </a:t>
              </a:r>
              <a:r>
                <a:rPr lang="ru-RU" sz="2000" dirty="0" err="1" smtClean="0"/>
                <a:t>востребованность</a:t>
              </a:r>
              <a:r>
                <a:rPr lang="ru-RU" sz="2000" dirty="0" smtClean="0"/>
                <a:t> выпускников, кадровое обеспечение, учебно-методическое обеспечение, библиотечно-информационное обеспечение, материально-техническая база, функционирование внутренней системы оценки качества образования.</a:t>
              </a:r>
              <a:endParaRPr lang="ru-RU" sz="2000" b="1" kern="1200" dirty="0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571604" y="3857628"/>
            <a:ext cx="7004536" cy="9133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4" tIns="13970" rIns="13970" bIns="13970" numCol="1" spcCol="1270" anchor="ctr" anchorCtr="0">
            <a:noAutofit/>
          </a:bodyPr>
          <a:lstStyle/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200" b="1" kern="1200" dirty="0"/>
          </a:p>
        </p:txBody>
      </p:sp>
      <p:sp>
        <p:nvSpPr>
          <p:cNvPr id="22" name="Пятиугольник 21"/>
          <p:cNvSpPr/>
          <p:nvPr/>
        </p:nvSpPr>
        <p:spPr>
          <a:xfrm>
            <a:off x="142844" y="1428736"/>
            <a:ext cx="1428760" cy="1571636"/>
          </a:xfrm>
          <a:prstGeom prst="homePlate">
            <a:avLst>
              <a:gd name="adj" fmla="val 4606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ятиугольник 24"/>
          <p:cNvSpPr/>
          <p:nvPr/>
        </p:nvSpPr>
        <p:spPr>
          <a:xfrm>
            <a:off x="142844" y="3786190"/>
            <a:ext cx="1428760" cy="1857388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ПОРЯДОК ПРОВЕДЕНИЯ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760</Words>
  <Application>Microsoft Office PowerPoint</Application>
  <PresentationFormat>Экран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 Цель анализа  </vt:lpstr>
      <vt:lpstr>Качество образования</vt:lpstr>
      <vt:lpstr>Качество образования  на региональном уровне</vt:lpstr>
      <vt:lpstr>  Понятие качества образовательного процесса  с позиции каждого его участника   для детей           это обучение в интересной для них игровой           форме;  для родителей           это эффективное обучение детей;  для воспитателей            это положительная оценка их деятельности           руководителями ДОУ, родителями;  для руководителя           это высокая оценка деятельности воспитателей           родителями и детьми.  </vt:lpstr>
      <vt:lpstr>Параметры оценки</vt:lpstr>
      <vt:lpstr>Интегральные критерии оценки ДОУ </vt:lpstr>
      <vt:lpstr> Внутренний мониторинг оценки качества образования  </vt:lpstr>
      <vt:lpstr>Самообследование</vt:lpstr>
      <vt:lpstr>  Комплексный метод оценки качества образования   </vt:lpstr>
      <vt:lpstr>Проектный метод оценки качества образования </vt:lpstr>
      <vt:lpstr>  Метод оценки качества  в соответствии с требованиями ФГОС ДО   </vt:lpstr>
      <vt:lpstr> Методы модульной оценки  качества образования  </vt:lpstr>
      <vt:lpstr>Слайд 14</vt:lpstr>
      <vt:lpstr>               Спасибо за внимание            Творчества                          в новом                                       учебном                                                       году!!!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Ольга</cp:lastModifiedBy>
  <cp:revision>142</cp:revision>
  <dcterms:created xsi:type="dcterms:W3CDTF">2013-08-20T23:50:31Z</dcterms:created>
  <dcterms:modified xsi:type="dcterms:W3CDTF">2020-08-26T08:02:40Z</dcterms:modified>
</cp:coreProperties>
</file>